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7772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Customer Success</a:t>
            </a:r>
            <a:endParaRPr lang="en-US" sz="44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Command Center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384048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Driving proactive retention through data and operational visibility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50292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Khalil Hickson  |  Strategic Consulting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Executive Summary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463040"/>
            <a:ext cx="10058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data was scattered across disconnected tools, limiting the team's ability to identify at-risk accounts.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project delivered a unified command center that consolidated health scores, ticket analytics, and SLA tracking — resulting in a 19-point SLA improvement and 25% reduction in escalations.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3931920"/>
            <a:ext cx="3108960" cy="1645920"/>
          </a:xfrm>
          <a:prstGeom prst="roundRect">
            <a:avLst>
              <a:gd name="adj" fmla="val 8333"/>
            </a:avLst>
          </a:prstGeom>
          <a:solidFill>
            <a:srgbClr val="1E2761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114800"/>
            <a:ext cx="3108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+19 pts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731520" y="484632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 Improvement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206240" y="3931920"/>
            <a:ext cx="3108960" cy="1645920"/>
          </a:xfrm>
          <a:prstGeom prst="roundRect">
            <a:avLst>
              <a:gd name="adj" fmla="val 8333"/>
            </a:avLst>
          </a:prstGeom>
          <a:solidFill>
            <a:srgbClr val="1E2761"/>
          </a:solidFill>
          <a:ln/>
        </p:spPr>
      </p:sp>
      <p:sp>
        <p:nvSpPr>
          <p:cNvPr id="8" name="Text 6"/>
          <p:cNvSpPr/>
          <p:nvPr/>
        </p:nvSpPr>
        <p:spPr>
          <a:xfrm>
            <a:off x="4206240" y="4114800"/>
            <a:ext cx="3108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-25%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206240" y="484632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Escalation Reduction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680960" y="3931920"/>
            <a:ext cx="3108960" cy="1645920"/>
          </a:xfrm>
          <a:prstGeom prst="roundRect">
            <a:avLst>
              <a:gd name="adj" fmla="val 8333"/>
            </a:avLst>
          </a:prstGeom>
          <a:solidFill>
            <a:srgbClr val="1E2761"/>
          </a:solidFill>
          <a:ln/>
        </p:spPr>
      </p:sp>
      <p:sp>
        <p:nvSpPr>
          <p:cNvPr id="11" name="Text 9"/>
          <p:cNvSpPr/>
          <p:nvPr/>
        </p:nvSpPr>
        <p:spPr>
          <a:xfrm>
            <a:off x="7680960" y="4114800"/>
            <a:ext cx="3108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Automated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7680960" y="484632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Visibility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Problem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731520" y="164592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6459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280160" y="16002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health data fragmented across 4+ tools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731520" y="265176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6517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2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280160" y="26060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early-warning system for churn risk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365760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36576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3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280160" y="3611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Reactive workflows leading to missed escalations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731520" y="466344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46634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4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280160" y="461772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visibility into SLA compliance trends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Approach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463040"/>
            <a:ext cx="10058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a multi-layered system combining automated health scoring, ticket sentiment analytics, and real-time SLA dashboards.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intake workflows to centralize reporting and enable cross-functional decision-making.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4114800"/>
            <a:ext cx="3108960" cy="1097280"/>
          </a:xfrm>
          <a:prstGeom prst="roundRect">
            <a:avLst>
              <a:gd name="adj" fmla="val 10000"/>
            </a:avLst>
          </a:prstGeom>
          <a:solidFill>
            <a:srgbClr val="2A3A7A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11480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Scoring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206240" y="4114800"/>
            <a:ext cx="3108960" cy="1097280"/>
          </a:xfrm>
          <a:prstGeom prst="roundRect">
            <a:avLst>
              <a:gd name="adj" fmla="val 10000"/>
            </a:avLst>
          </a:prstGeom>
          <a:solidFill>
            <a:srgbClr val="2A3A7A"/>
          </a:solidFill>
          <a:ln/>
        </p:spPr>
      </p:sp>
      <p:sp>
        <p:nvSpPr>
          <p:cNvPr id="7" name="Text 5"/>
          <p:cNvSpPr/>
          <p:nvPr/>
        </p:nvSpPr>
        <p:spPr>
          <a:xfrm>
            <a:off x="4206240" y="411480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Sentiment Analytics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7680960" y="4114800"/>
            <a:ext cx="3108960" cy="1097280"/>
          </a:xfrm>
          <a:prstGeom prst="roundRect">
            <a:avLst>
              <a:gd name="adj" fmla="val 10000"/>
            </a:avLst>
          </a:prstGeom>
          <a:solidFill>
            <a:srgbClr val="2A3A7A"/>
          </a:solidFill>
          <a:ln/>
        </p:spPr>
      </p:sp>
      <p:sp>
        <p:nvSpPr>
          <p:cNvPr id="9" name="Text 7"/>
          <p:cNvSpPr/>
          <p:nvPr/>
        </p:nvSpPr>
        <p:spPr>
          <a:xfrm>
            <a:off x="7680960" y="411480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 Dashboards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Key Insights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731520" y="1463040"/>
            <a:ext cx="2011680" cy="1005840"/>
          </a:xfrm>
          <a:prstGeom prst="roundRect">
            <a:avLst>
              <a:gd name="adj" fmla="val 9091"/>
            </a:avLst>
          </a:prstGeom>
          <a:solidFill>
            <a:srgbClr val="1E2761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463040"/>
            <a:ext cx="20116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4×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017520" y="1600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churn risk for accounts with 3+ unresolved tickets in 30 days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31520" y="2834640"/>
            <a:ext cx="2011680" cy="1005840"/>
          </a:xfrm>
          <a:prstGeom prst="roundRect">
            <a:avLst>
              <a:gd name="adj" fmla="val 9091"/>
            </a:avLst>
          </a:prstGeom>
          <a:solidFill>
            <a:srgbClr val="1E2761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834640"/>
            <a:ext cx="20116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3.5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017520" y="29718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CSAT threshold — scores below strongly correlated with non-renewal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731520" y="4206240"/>
            <a:ext cx="2011680" cy="1005840"/>
          </a:xfrm>
          <a:prstGeom prst="roundRect">
            <a:avLst>
              <a:gd name="adj" fmla="val 9091"/>
            </a:avLst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4206240"/>
            <a:ext cx="20116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 days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3017520" y="43434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lead time: ticket volume spikes preceded escalations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Impact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6459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0" y="16459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132320" y="16459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194560"/>
            <a:ext cx="10515600" cy="914400"/>
          </a:xfrm>
          <a:prstGeom prst="rect">
            <a:avLst/>
          </a:prstGeom>
          <a:solidFill>
            <a:srgbClr val="F0F4FF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28600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 Compliance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114800" y="22860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strike="sngStrike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72%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132320" y="22860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91%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31520" y="338328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Escalation Rate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114800" y="33832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strike="sngStrike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18%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132320" y="33832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13.5%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457200" y="4389120"/>
            <a:ext cx="10515600" cy="914400"/>
          </a:xfrm>
          <a:prstGeom prst="rect">
            <a:avLst/>
          </a:prstGeom>
          <a:solidFill>
            <a:srgbClr val="F0F4FF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4805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Visibility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114800" y="448056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strike="sngStrike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7132320" y="448056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Automated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This Demonstrates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731520" y="1645920"/>
            <a:ext cx="4754880" cy="1645920"/>
          </a:xfrm>
          <a:prstGeom prst="roundRect">
            <a:avLst>
              <a:gd name="adj" fmla="val 8333"/>
            </a:avLst>
          </a:prstGeom>
          <a:solidFill>
            <a:srgbClr val="2A3A7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645920"/>
            <a:ext cx="47548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Data-driven decision-making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6035040" y="1645920"/>
            <a:ext cx="4754880" cy="1645920"/>
          </a:xfrm>
          <a:prstGeom prst="roundRect">
            <a:avLst>
              <a:gd name="adj" fmla="val 8333"/>
            </a:avLst>
          </a:prstGeom>
          <a:solidFill>
            <a:srgbClr val="2A3A7A"/>
          </a:solidFill>
          <a:ln/>
        </p:spPr>
      </p:sp>
      <p:sp>
        <p:nvSpPr>
          <p:cNvPr id="6" name="Text 4"/>
          <p:cNvSpPr/>
          <p:nvPr/>
        </p:nvSpPr>
        <p:spPr>
          <a:xfrm>
            <a:off x="6035040" y="1645920"/>
            <a:ext cx="47548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success strategy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731520" y="3657600"/>
            <a:ext cx="4754880" cy="1645920"/>
          </a:xfrm>
          <a:prstGeom prst="roundRect">
            <a:avLst>
              <a:gd name="adj" fmla="val 8333"/>
            </a:avLst>
          </a:prstGeom>
          <a:solidFill>
            <a:srgbClr val="2A3A7A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3657600"/>
            <a:ext cx="47548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execution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6035040" y="3657600"/>
            <a:ext cx="4754880" cy="1645920"/>
          </a:xfrm>
          <a:prstGeom prst="roundRect">
            <a:avLst>
              <a:gd name="adj" fmla="val 8333"/>
            </a:avLst>
          </a:prstGeom>
          <a:solidFill>
            <a:srgbClr val="2A3A7A"/>
          </a:solidFill>
          <a:ln/>
        </p:spPr>
      </p:sp>
      <p:sp>
        <p:nvSpPr>
          <p:cNvPr id="10" name="Text 8"/>
          <p:cNvSpPr/>
          <p:nvPr/>
        </p:nvSpPr>
        <p:spPr>
          <a:xfrm>
            <a:off x="6035040" y="3657600"/>
            <a:ext cx="47548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implementation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731520" y="56692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Khalil Hickson  |  khalilhickson.com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Customer Success Command Center</dc:title>
  <dc:subject>PptxGenJS Presentation</dc:subject>
  <dc:creator>Khalil Hickson</dc:creator>
  <cp:lastModifiedBy>Khalil Hickson</cp:lastModifiedBy>
  <cp:revision>1</cp:revision>
  <dcterms:created xsi:type="dcterms:W3CDTF">2026-05-04T00:40:42Z</dcterms:created>
  <dcterms:modified xsi:type="dcterms:W3CDTF">2026-05-04T00:40:42Z</dcterms:modified>
</cp:coreProperties>
</file>